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41" r:id="rId3"/>
    <p:sldId id="256" r:id="rId4"/>
    <p:sldId id="313" r:id="rId5"/>
    <p:sldId id="314" r:id="rId6"/>
    <p:sldId id="321" r:id="rId7"/>
    <p:sldId id="322" r:id="rId8"/>
    <p:sldId id="323" r:id="rId9"/>
    <p:sldId id="327" r:id="rId10"/>
    <p:sldId id="328" r:id="rId11"/>
    <p:sldId id="339" r:id="rId12"/>
    <p:sldId id="319" r:id="rId13"/>
    <p:sldId id="320" r:id="rId14"/>
    <p:sldId id="324" r:id="rId15"/>
    <p:sldId id="325" r:id="rId16"/>
    <p:sldId id="326" r:id="rId17"/>
    <p:sldId id="340" r:id="rId18"/>
    <p:sldId id="331" r:id="rId19"/>
    <p:sldId id="334" r:id="rId20"/>
    <p:sldId id="329" r:id="rId21"/>
    <p:sldId id="316" r:id="rId22"/>
    <p:sldId id="333" r:id="rId23"/>
    <p:sldId id="332" r:id="rId24"/>
    <p:sldId id="317" r:id="rId25"/>
    <p:sldId id="336" r:id="rId26"/>
    <p:sldId id="337" r:id="rId27"/>
    <p:sldId id="335" r:id="rId28"/>
    <p:sldId id="342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736BF-3B55-483D-9C4F-2BEAA09E32FA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B8CB3-5ED2-4FD3-989B-3038B96B22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8CB3-5ED2-4FD3-989B-3038B96B22E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rBylo8T2e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F155B60-25EC-4394-846B-177BE7A52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64" y="4968484"/>
            <a:ext cx="5122070" cy="1889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6C0F6E-1236-4143-BA2B-E2CC3FD60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66" y="1"/>
            <a:ext cx="4436269" cy="5248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F28FFF-5A68-4ACC-AEED-387BD11C15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57" y="1"/>
            <a:ext cx="2178844" cy="63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Ισότητα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628800"/>
            <a:ext cx="8534752" cy="4896544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l-GR" sz="3600" dirty="0" smtClean="0"/>
              <a:t>	</a:t>
            </a:r>
          </a:p>
          <a:p>
            <a:pPr lvl="0" algn="ctr">
              <a:buNone/>
            </a:pPr>
            <a:r>
              <a:rPr lang="el-GR" sz="3600" dirty="0" smtClean="0"/>
              <a:t>	Ισότητα για όλους τους ανθρώπους </a:t>
            </a:r>
          </a:p>
          <a:p>
            <a:pPr lvl="0" algn="ctr">
              <a:buNone/>
            </a:pPr>
            <a:r>
              <a:rPr lang="el-GR" sz="3600" dirty="0" smtClean="0"/>
              <a:t>ή </a:t>
            </a:r>
          </a:p>
          <a:p>
            <a:pPr lvl="0" algn="ctr">
              <a:buNone/>
            </a:pPr>
            <a:r>
              <a:rPr lang="el-GR" sz="3600" dirty="0" smtClean="0"/>
              <a:t>ισότητα για συγκεκριμένες κατηγορίες (διαφορετικά αθλήματα, διαφορετικό βάρος, διαφορετικό φύλο);</a:t>
            </a:r>
          </a:p>
          <a:p>
            <a:pPr lvl="0">
              <a:buNone/>
            </a:pPr>
            <a:r>
              <a:rPr lang="el-GR" sz="3600" dirty="0" smtClean="0"/>
              <a:t> </a:t>
            </a:r>
          </a:p>
          <a:p>
            <a:pPr lvl="0">
              <a:buNone/>
            </a:pPr>
            <a:r>
              <a:rPr lang="el-GR" sz="3600" dirty="0" smtClean="0"/>
              <a:t>	</a:t>
            </a:r>
            <a:endParaRPr lang="el-GR" sz="40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Ισότητα στον αθλητισμό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96544"/>
          </a:xfrm>
        </p:spPr>
        <p:txBody>
          <a:bodyPr>
            <a:normAutofit/>
          </a:bodyPr>
          <a:lstStyle/>
          <a:p>
            <a:pPr lvl="0"/>
            <a:r>
              <a:rPr lang="el-GR" sz="4000" dirty="0" smtClean="0"/>
              <a:t>Ίσες ευκαιρίες συμμετοχής και επιτυχίας</a:t>
            </a:r>
          </a:p>
          <a:p>
            <a:pPr lvl="0"/>
            <a:r>
              <a:rPr lang="el-GR" sz="4000" dirty="0" smtClean="0"/>
              <a:t>Κατηγοριοποίηση με βάση παρόμοιες δεξιότητες και επίπεδα απόδοσης</a:t>
            </a:r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Ισότητα και φύλο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137157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l-GR" sz="3600" dirty="0" smtClean="0"/>
              <a:t>	Τι σημαίνει ισότητα σε σχέση με το φύλο στον αθλητισμό;	</a:t>
            </a:r>
            <a:endParaRPr lang="el-GR" sz="40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0" y="2928934"/>
            <a:ext cx="9144000" cy="185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Υπάρχουν διαφορές μεταξύ των δύο φύλων που να δικαιολογούν άνιση μεταχείριση στον αθλητισμό; </a:t>
            </a:r>
            <a:endParaRPr kumimoji="0" lang="el-G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0" y="4786322"/>
            <a:ext cx="9144000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Τι γίνεται με τα </a:t>
            </a:r>
            <a:r>
              <a:rPr kumimoji="0" lang="el-G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διεμφυλικά</a:t>
            </a: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transgender</a:t>
            </a: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άτομα; 	</a:t>
            </a:r>
            <a:endParaRPr kumimoji="0" lang="el-G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Ισότητα και φύλο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96544"/>
          </a:xfrm>
        </p:spPr>
        <p:txBody>
          <a:bodyPr>
            <a:normAutofit fontScale="92500"/>
          </a:bodyPr>
          <a:lstStyle/>
          <a:p>
            <a:r>
              <a:rPr lang="el-GR" sz="3600" dirty="0" smtClean="0"/>
              <a:t>Φύλο (</a:t>
            </a:r>
            <a:r>
              <a:rPr lang="el-GR" sz="3600" dirty="0" err="1" smtClean="0"/>
              <a:t>sex</a:t>
            </a:r>
            <a:r>
              <a:rPr lang="el-GR" sz="3600" dirty="0" smtClean="0"/>
              <a:t>): αναφέρεται στη βιολογική «κατάσταση», του να είναι κανείς άρρεν ή θήλυ. Το βιολογικό φύλο ενός ατόμου είναι γενετικά καθορισμένο. </a:t>
            </a:r>
          </a:p>
          <a:p>
            <a:r>
              <a:rPr lang="el-GR" sz="3600" dirty="0" smtClean="0"/>
              <a:t>Γένος (</a:t>
            </a:r>
            <a:r>
              <a:rPr lang="el-GR" sz="3600" dirty="0" err="1" smtClean="0"/>
              <a:t>gender</a:t>
            </a:r>
            <a:r>
              <a:rPr lang="el-GR" sz="3600" dirty="0" smtClean="0"/>
              <a:t>) αναφέρεται στις κοινωνικές, πολιτισμικές, ψυχολογικές διαδικασίες, μέσω των οποίων η θηλυκότητα ή αρρενωπότητα κατασκευάζονται και αναπαράγονται (</a:t>
            </a:r>
            <a:r>
              <a:rPr lang="el-GR" sz="3600" dirty="0" err="1" smtClean="0"/>
              <a:t>Scraton</a:t>
            </a:r>
            <a:r>
              <a:rPr lang="el-GR" sz="3600" dirty="0" smtClean="0"/>
              <a:t>, 1992, p.7).</a:t>
            </a:r>
            <a:endParaRPr lang="el-GR" sz="40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Ισότητα και φύλο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25922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3600" dirty="0" smtClean="0"/>
              <a:t>	</a:t>
            </a:r>
            <a:r>
              <a:rPr lang="el-GR" sz="3600" b="1" dirty="0" smtClean="0"/>
              <a:t>Κοινωνικοποίηση φύλου </a:t>
            </a:r>
          </a:p>
          <a:p>
            <a:pPr algn="ctr">
              <a:buNone/>
            </a:pPr>
            <a:r>
              <a:rPr lang="el-GR" sz="3600" dirty="0" smtClean="0"/>
              <a:t>	Η διαδικασία μέσω της οποίας το άτομο μαθαίνει τις προσδοκίες της κοινωνίας σχετικά με την αρρενωπότητα και θηλυκότητα (</a:t>
            </a:r>
            <a:r>
              <a:rPr lang="el-GR" sz="3600" dirty="0" err="1" smtClean="0"/>
              <a:t>Mackie</a:t>
            </a:r>
            <a:r>
              <a:rPr lang="el-GR" sz="3600" dirty="0" smtClean="0"/>
              <a:t>, 1987).</a:t>
            </a:r>
            <a:endParaRPr lang="el-GR" sz="40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95536" y="3861048"/>
            <a:ext cx="835292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4000" dirty="0" smtClean="0"/>
              <a:t>Υπάρχουν ανδρικά και γυναικεία αθλήματα; </a:t>
            </a:r>
            <a:endParaRPr kumimoji="0" lang="el-G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muscle athle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229200"/>
            <a:ext cx="10509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29600" y="5419725"/>
          <a:ext cx="91440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5" imgW="2333333" imgH="3666667" progId="">
                  <p:embed/>
                </p:oleObj>
              </mc:Choice>
              <mc:Fallback>
                <p:oleObj r:id="rId5" imgW="2333333" imgH="366666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5419725"/>
                        <a:ext cx="914400" cy="143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971600" y="5301208"/>
            <a:ext cx="74168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l-GR" sz="4000" dirty="0" smtClean="0"/>
              <a:t>Πώς επηρεάζουν τα χαρακτηριστικά των αθλημάτων στη διαφοροποίηση σε σχέση με το φύλο; </a:t>
            </a:r>
            <a:endParaRPr kumimoji="0" lang="el-G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Ισότητα και φύλο </a:t>
            </a:r>
            <a:endParaRPr lang="el-GR" dirty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95536" y="1340768"/>
            <a:ext cx="835292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4000" dirty="0" smtClean="0"/>
              <a:t>Υπάρχουν ανδρικά και γυναικεία αθλήματα; </a:t>
            </a:r>
            <a:endParaRPr kumimoji="0" lang="el-G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4035" name="Picture 3" descr="Paerson S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00372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Raich A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496"/>
            <a:ext cx="25336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428596" y="4929198"/>
            <a:ext cx="835292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4000" dirty="0" smtClean="0"/>
              <a:t>Πρέπει άνδρες και γυναίκες να ανταγωνίζονται σε μεικτούς αγώνες; </a:t>
            </a:r>
            <a:endParaRPr kumimoji="0" lang="el-G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Ισότητα και φύλο </a:t>
            </a:r>
            <a:endParaRPr lang="el-GR" dirty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1331640" y="836712"/>
            <a:ext cx="8100392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l-GR" sz="4000" dirty="0" smtClean="0"/>
              <a:t>Το φύλο των παιδιών συμβάλει περισσότερο, απ’ ότι άλλα χαρακτηριστικά στο φαινόμενο της </a:t>
            </a:r>
            <a:r>
              <a:rPr lang="el-GR" sz="4000" dirty="0" err="1" smtClean="0"/>
              <a:t>αυτοεκπληρούμενης</a:t>
            </a:r>
            <a:r>
              <a:rPr lang="el-GR" sz="4000" dirty="0" smtClean="0"/>
              <a:t> προφητείας</a:t>
            </a:r>
            <a:endParaRPr kumimoji="0" lang="el-G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0962" name="Picture 2" descr="Αποτέλεσμα εικόνας για ποδόσφαιρο κορίτσ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025" y="3495674"/>
            <a:ext cx="4752975" cy="3362326"/>
          </a:xfrm>
          <a:prstGeom prst="rect">
            <a:avLst/>
          </a:prstGeom>
          <a:noFill/>
        </p:spPr>
      </p:pic>
      <p:pic>
        <p:nvPicPr>
          <p:cNvPr id="40964" name="Picture 4" descr="Αποτέλεσμα εικόνας για ρυθμική αγόρ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0" y="3501008"/>
            <a:ext cx="2190750" cy="1771651"/>
          </a:xfrm>
          <a:prstGeom prst="rect">
            <a:avLst/>
          </a:prstGeom>
          <a:noFill/>
        </p:spPr>
      </p:pic>
      <p:pic>
        <p:nvPicPr>
          <p:cNvPr id="40966" name="Picture 6" descr="Αποτέλεσμα εικόνας για ποδόσφαιρο αγόρ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66000"/>
            <a:ext cx="4317551" cy="2592000"/>
          </a:xfrm>
          <a:prstGeom prst="rect">
            <a:avLst/>
          </a:prstGeom>
          <a:noFill/>
        </p:spPr>
      </p:pic>
      <p:pic>
        <p:nvPicPr>
          <p:cNvPr id="40968" name="Picture 8" descr="Αποτέλεσμα εικόνας για μπαλέτο αγόρ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36912"/>
            <a:ext cx="2310451" cy="15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Ισότητα και φύλο </a:t>
            </a:r>
            <a:endParaRPr lang="el-GR" dirty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428596" y="1214422"/>
            <a:ext cx="8352928" cy="330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l-GR" sz="4000" dirty="0" smtClean="0"/>
              <a:t>Αν μία γυναίκα λάβει για τη νίκη της χρηματικό βραβείο μικρότερο σε σύγκριση με αυτό που θα πάρει ένας άνδρας στο ίδιο αγώνισμα ή πρωτάθλημα, είναι αυτό διάκριση; </a:t>
            </a:r>
            <a:endParaRPr lang="en-US" sz="4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2226" name="Picture 2" descr="Αποτέλεσμα εικόνας για τένι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581525"/>
            <a:ext cx="455295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Ισότητα και φύλο </a:t>
            </a:r>
            <a:endParaRPr lang="el-GR" dirty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95536" y="1340768"/>
            <a:ext cx="835292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US" sz="40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0962" name="Picture 2" descr="https://www.contra.gr/incoming/article5439775.ece/ALTERNATES/w620/SEMEN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0164" y="3000372"/>
            <a:ext cx="5905500" cy="3333750"/>
          </a:xfrm>
          <a:prstGeom prst="rect">
            <a:avLst/>
          </a:prstGeom>
          <a:noFill/>
        </p:spPr>
      </p:pic>
      <p:pic>
        <p:nvPicPr>
          <p:cNvPr id="40964" name="Picture 4" descr="https://www.contra.gr/incoming/article5439774.ece/BINARY/w620/CA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000372"/>
            <a:ext cx="5905500" cy="3333750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827584" y="148478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Η υπόθεση της </a:t>
            </a:r>
            <a:r>
              <a:rPr lang="el-GR" sz="3600" dirty="0" err="1" smtClean="0"/>
              <a:t>Κάστερ</a:t>
            </a:r>
            <a:r>
              <a:rPr lang="el-GR" sz="3600" dirty="0" smtClean="0"/>
              <a:t> </a:t>
            </a:r>
            <a:r>
              <a:rPr lang="el-GR" sz="3600" dirty="0" err="1" smtClean="0"/>
              <a:t>Σεμένια</a:t>
            </a:r>
            <a:endParaRPr lang="el-GR" sz="36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Ισότητα και φυλή</a:t>
            </a:r>
            <a:endParaRPr lang="el-GR" dirty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0" y="620688"/>
            <a:ext cx="91440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4000" dirty="0" smtClean="0"/>
              <a:t>Υπάρχουν αθλήματα για λευκούς ή έγχρωμους; </a:t>
            </a:r>
            <a:endParaRPr kumimoji="0" lang="el-G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" name="Picture 5" descr="_40510073_sprint29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340768"/>
            <a:ext cx="2988485" cy="2412000"/>
          </a:xfrm>
          <a:noFill/>
          <a:ln/>
        </p:spPr>
      </p:pic>
      <p:pic>
        <p:nvPicPr>
          <p:cNvPr id="9" name="Picture 6" descr="worlds1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03053" y="1412776"/>
            <a:ext cx="3040947" cy="2304000"/>
          </a:xfrm>
          <a:prstGeom prst="rect">
            <a:avLst/>
          </a:prstGeom>
          <a:noFill/>
          <a:ln/>
        </p:spPr>
      </p:pic>
      <p:pic>
        <p:nvPicPr>
          <p:cNvPr id="10" name="Picture 9" descr="_39327741_phillipscrockaf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1523" y="3789040"/>
            <a:ext cx="2816938" cy="2124000"/>
          </a:xfrm>
          <a:prstGeom prst="rect">
            <a:avLst/>
          </a:prstGeom>
          <a:noFill/>
          <a:ln/>
        </p:spPr>
      </p:pic>
      <p:pic>
        <p:nvPicPr>
          <p:cNvPr id="11" name="Picture 12" descr="r28120_700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047827" y="3789040"/>
            <a:ext cx="3096173" cy="2124000"/>
          </a:xfrm>
          <a:prstGeom prst="rect">
            <a:avLst/>
          </a:prstGeom>
          <a:noFill/>
          <a:ln/>
        </p:spPr>
      </p:pic>
      <p:sp>
        <p:nvSpPr>
          <p:cNvPr id="12" name="11 - Ορθογώνιο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l-GR" sz="3200" dirty="0" smtClean="0"/>
              <a:t>Πρέπει συγκεκριμένοι τύποι ατόμων να παίζουν συγκεκριμένα αθλήματα;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296144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B0F0"/>
                </a:solidFill>
              </a:rPr>
              <a:t>Θέματα Ηθικής στον Αθλητισμό</a:t>
            </a:r>
            <a:br>
              <a:rPr lang="el-GR" sz="3200" b="1" dirty="0" smtClean="0">
                <a:solidFill>
                  <a:srgbClr val="00B0F0"/>
                </a:solidFill>
              </a:rPr>
            </a:br>
            <a:r>
              <a:rPr lang="el-GR" sz="3200" b="1" dirty="0" smtClean="0">
                <a:solidFill>
                  <a:srgbClr val="00B0F0"/>
                </a:solidFill>
              </a:rPr>
              <a:t> </a:t>
            </a:r>
            <a:endParaRPr lang="el-GR" sz="32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1\Documents\ΣΑΚΗΣ\ΕΡΕΥΝΗΤΙΚΑ ΠΡΟΓΡΑΜΜΑΤΑ\TAGS\logos for translated materials\logosbeneficaireserasmusleft_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7880" y="0"/>
            <a:ext cx="2456120" cy="5400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827584" y="234888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Διάλεξη </a:t>
            </a:r>
            <a:r>
              <a:rPr lang="el-GR" sz="3200" dirty="0" smtClean="0"/>
              <a:t>9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4400" dirty="0" smtClean="0">
                <a:solidFill>
                  <a:srgbClr val="FF0000"/>
                </a:solidFill>
              </a:rPr>
              <a:t>Ισότητα στον αθλητισμό</a:t>
            </a:r>
          </a:p>
          <a:p>
            <a:pPr algn="ctr"/>
            <a:r>
              <a:rPr lang="el-GR" sz="4400" dirty="0" smtClean="0">
                <a:solidFill>
                  <a:srgbClr val="FF0000"/>
                </a:solidFill>
              </a:rPr>
              <a:t>Δίκαιη επιλογή αθλητών</a:t>
            </a:r>
            <a:endParaRPr lang="el-GR" sz="4400" dirty="0"/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 Επιλογή αθλητών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96544"/>
          </a:xfrm>
        </p:spPr>
        <p:txBody>
          <a:bodyPr>
            <a:normAutofit/>
          </a:bodyPr>
          <a:lstStyle/>
          <a:p>
            <a:pPr lvl="0"/>
            <a:r>
              <a:rPr lang="el-GR" sz="4000" dirty="0" smtClean="0"/>
              <a:t>Επιλογή αθλητών ως μέλη ομάδων (ατομικά – ομαδικά αγωνίσματα)</a:t>
            </a:r>
          </a:p>
          <a:p>
            <a:pPr lvl="0"/>
            <a:endParaRPr lang="el-GR" sz="4000" dirty="0" smtClean="0"/>
          </a:p>
          <a:p>
            <a:pPr lvl="0"/>
            <a:r>
              <a:rPr lang="en-US" sz="4000" dirty="0" smtClean="0"/>
              <a:t>https://www.sportresolutions.co.uk/</a:t>
            </a:r>
            <a:endParaRPr lang="el-G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 Επιλογή αθλητών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965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sz="4000" dirty="0" smtClean="0"/>
              <a:t>Ποιο είναι το καλύτερο κριτήριο;</a:t>
            </a:r>
          </a:p>
          <a:p>
            <a:pPr>
              <a:buNone/>
            </a:pPr>
            <a:endParaRPr lang="el-GR" sz="4000" dirty="0" smtClean="0"/>
          </a:p>
          <a:p>
            <a:pPr algn="ctr">
              <a:buNone/>
            </a:pPr>
            <a:r>
              <a:rPr lang="el-GR" sz="4000" dirty="0" smtClean="0"/>
              <a:t>Καλύτερη επίδοση της χρονιάς </a:t>
            </a:r>
          </a:p>
          <a:p>
            <a:pPr algn="ctr">
              <a:buNone/>
            </a:pPr>
            <a:r>
              <a:rPr lang="el-GR" sz="4000" dirty="0" smtClean="0"/>
              <a:t>ή</a:t>
            </a:r>
          </a:p>
          <a:p>
            <a:pPr algn="ctr">
              <a:buNone/>
            </a:pPr>
            <a:r>
              <a:rPr lang="el-GR" sz="4000" dirty="0" smtClean="0"/>
              <a:t>Ο νικητής σε έναν αγώνα πρόκρισης;</a:t>
            </a:r>
          </a:p>
          <a:p>
            <a:pPr algn="ctr">
              <a:buNone/>
            </a:pPr>
            <a:endParaRPr lang="el-GR" sz="4000" dirty="0" smtClean="0"/>
          </a:p>
          <a:p>
            <a:pPr algn="ctr">
              <a:buNone/>
            </a:pPr>
            <a:r>
              <a:rPr lang="el-GR" sz="4000" dirty="0" smtClean="0"/>
              <a:t>Άλλοι παράγοντες;  </a:t>
            </a:r>
          </a:p>
          <a:p>
            <a:endParaRPr lang="en-US" sz="4000" dirty="0" smtClean="0"/>
          </a:p>
          <a:p>
            <a:pPr lvl="0"/>
            <a:endParaRPr lang="el-G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 Επιλογή αθλητών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96544"/>
          </a:xfrm>
        </p:spPr>
        <p:txBody>
          <a:bodyPr>
            <a:normAutofit fontScale="85000" lnSpcReduction="10000"/>
          </a:bodyPr>
          <a:lstStyle/>
          <a:p>
            <a:r>
              <a:rPr lang="el-GR" sz="4000" dirty="0" smtClean="0"/>
              <a:t>Είναι οι πολιτικές επιλογής αθλητών δίκαιες και διαφανείς; </a:t>
            </a:r>
            <a:endParaRPr lang="en-US" sz="4000" dirty="0" smtClean="0"/>
          </a:p>
          <a:p>
            <a:r>
              <a:rPr lang="el-GR" sz="4000" dirty="0" smtClean="0"/>
              <a:t>Προστατεύουν τους αθλητές, αυτούς που κάνουν την επιλογή και τους αντίστοιχους οργανισμούς; </a:t>
            </a:r>
            <a:endParaRPr lang="en-US" sz="4000" dirty="0" smtClean="0"/>
          </a:p>
          <a:p>
            <a:r>
              <a:rPr lang="el-GR" sz="4000" dirty="0" smtClean="0"/>
              <a:t>Εμπλέκονται οι σωστοί άνθρωποι στη λήψη αποφάσεων; </a:t>
            </a:r>
            <a:endParaRPr lang="en-US" sz="4000" dirty="0" smtClean="0"/>
          </a:p>
          <a:p>
            <a:r>
              <a:rPr lang="el-GR" sz="4000" dirty="0" smtClean="0"/>
              <a:t>Μπορεί η διαδικασία επιλογής να σταθεί σε περίπτωση λεπτομερούς εξέτασης;</a:t>
            </a:r>
          </a:p>
          <a:p>
            <a:endParaRPr lang="en-US" sz="4000" dirty="0" smtClean="0"/>
          </a:p>
          <a:p>
            <a:pPr lvl="0"/>
            <a:endParaRPr lang="el-G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 Πρόωρη εξειδίκευση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96544"/>
          </a:xfrm>
        </p:spPr>
        <p:txBody>
          <a:bodyPr>
            <a:normAutofit/>
          </a:bodyPr>
          <a:lstStyle/>
          <a:p>
            <a:pPr lvl="0"/>
            <a:r>
              <a:rPr lang="el-GR" sz="4000" dirty="0" smtClean="0"/>
              <a:t>Ετοιμότητα οργανισμού;</a:t>
            </a:r>
          </a:p>
          <a:p>
            <a:pPr lvl="0"/>
            <a:r>
              <a:rPr lang="el-GR" sz="4000" dirty="0" smtClean="0"/>
              <a:t>Μονόπλευρη ανάπτυξη ικανοτήτων</a:t>
            </a:r>
          </a:p>
          <a:p>
            <a:pPr lvl="0"/>
            <a:r>
              <a:rPr lang="el-GR" sz="4000" dirty="0" smtClean="0"/>
              <a:t>Τραυματισμοί</a:t>
            </a:r>
          </a:p>
          <a:p>
            <a:pPr lvl="0"/>
            <a:r>
              <a:rPr lang="el-GR" sz="4000" dirty="0" smtClean="0"/>
              <a:t>«Κάψιμο» αθλητή</a:t>
            </a:r>
          </a:p>
          <a:p>
            <a:pPr lvl="0"/>
            <a:r>
              <a:rPr lang="el-GR" sz="4000" dirty="0" smtClean="0"/>
              <a:t>Προβλήματα ανάπτυξης</a:t>
            </a:r>
          </a:p>
          <a:p>
            <a:pPr lvl="0"/>
            <a:r>
              <a:rPr lang="el-GR" sz="4000" dirty="0" smtClean="0"/>
              <a:t>Ψυχολογική πίεση</a:t>
            </a:r>
          </a:p>
          <a:p>
            <a:pPr lvl="0"/>
            <a:endParaRPr lang="el-GR" sz="4000" dirty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 Πρόωρη εξειδίκευση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8965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l-GR" sz="4000" dirty="0" smtClean="0"/>
              <a:t>Η ενασχόληση με πολλά και διαφορετικά αθλήματα συμβάλει την ανάπτυξη ποικιλίας αθλητικών δεξιοτήτων </a:t>
            </a:r>
          </a:p>
          <a:p>
            <a:pPr lvl="0"/>
            <a:r>
              <a:rPr lang="el-GR" sz="4000" dirty="0" smtClean="0"/>
              <a:t>Η φυσική κατάσταση και οι βασικές κινητικές δεξιότητες σε παιδιά ηλικίας </a:t>
            </a:r>
            <a:r>
              <a:rPr lang="en-US" sz="4000" dirty="0" smtClean="0"/>
              <a:t>6-12 </a:t>
            </a:r>
            <a:r>
              <a:rPr lang="el-GR" sz="4000" dirty="0" smtClean="0"/>
              <a:t>ετών βελτιώθηκαν  περισσότερο όταν έπαιζαν πολλά αθλήματα και λιγότερο όταν ασχολούνταν μόνο με ένα (</a:t>
            </a:r>
            <a:r>
              <a:rPr lang="en-US" sz="4000" dirty="0" err="1" smtClean="0"/>
              <a:t>Fransen</a:t>
            </a:r>
            <a:r>
              <a:rPr lang="el-GR" sz="4000" dirty="0" smtClean="0"/>
              <a:t> </a:t>
            </a:r>
            <a:r>
              <a:rPr lang="en-US" sz="4000" dirty="0" smtClean="0"/>
              <a:t>et al., 2012</a:t>
            </a:r>
            <a:r>
              <a:rPr lang="el-GR" sz="4000" dirty="0" smtClean="0"/>
              <a:t>)</a:t>
            </a:r>
            <a:endParaRPr lang="el-GR" sz="4000" dirty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 Πρόωρη εξειδίκευση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223224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l-GR" sz="4000" dirty="0" smtClean="0"/>
              <a:t>	Θα παροτρύνατε το παιδί σας να ασχοληθεί επαγγελματικά με τον αθλητισμό;</a:t>
            </a:r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55298" name="AutoShape 2" descr="Αποτέλεσμα εικόνας για ενόργανη για παιδιά"/>
          <p:cNvSpPr>
            <a:spLocks noChangeAspect="1" noChangeArrowheads="1"/>
          </p:cNvSpPr>
          <p:nvPr/>
        </p:nvSpPr>
        <p:spPr bwMode="auto">
          <a:xfrm>
            <a:off x="155575" y="-1447800"/>
            <a:ext cx="455295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5300" name="AutoShape 4" descr="Αποτέλεσμα εικόνας για ενόργανη για παιδιά"/>
          <p:cNvSpPr>
            <a:spLocks noChangeAspect="1" noChangeArrowheads="1"/>
          </p:cNvSpPr>
          <p:nvPr/>
        </p:nvSpPr>
        <p:spPr bwMode="auto">
          <a:xfrm>
            <a:off x="155575" y="-1447800"/>
            <a:ext cx="455295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5302" name="AutoShape 6" descr="Αποτέλεσμα εικόνας για ενόργανη για παιδιά"/>
          <p:cNvSpPr>
            <a:spLocks noChangeAspect="1" noChangeArrowheads="1"/>
          </p:cNvSpPr>
          <p:nvPr/>
        </p:nvSpPr>
        <p:spPr bwMode="auto">
          <a:xfrm>
            <a:off x="155575" y="-1447800"/>
            <a:ext cx="455295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5304" name="AutoShape 8" descr="https://m.eirinika.gr/sites/default/files/styles/article_landscape/public/enorgani.jpg?itok=Cvdn1YWI"/>
          <p:cNvSpPr>
            <a:spLocks noChangeAspect="1" noChangeArrowheads="1"/>
          </p:cNvSpPr>
          <p:nvPr/>
        </p:nvSpPr>
        <p:spPr bwMode="auto">
          <a:xfrm>
            <a:off x="155575" y="-1919288"/>
            <a:ext cx="6019800" cy="4000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5306" name="AutoShape 10" descr="https://m.eirinika.gr/sites/default/files/styles/article_landscape/public/enorgani.jpg?itok=Cvdn1YWI"/>
          <p:cNvSpPr>
            <a:spLocks noChangeAspect="1" noChangeArrowheads="1"/>
          </p:cNvSpPr>
          <p:nvPr/>
        </p:nvSpPr>
        <p:spPr bwMode="auto">
          <a:xfrm>
            <a:off x="155575" y="-1919288"/>
            <a:ext cx="6019800" cy="4000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5308" name="Picture 12" descr="Αποτέλεσμα εικόνας για ενόργανη για παιδι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82000"/>
            <a:ext cx="5864890" cy="32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el-GR" dirty="0" smtClean="0"/>
              <a:t> Πρόωρη εξειδίκευση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4000" b="1" dirty="0" smtClean="0"/>
              <a:t>	</a:t>
            </a:r>
            <a:r>
              <a:rPr lang="el-GR" b="1" dirty="0" smtClean="0"/>
              <a:t>Ο 7χρόνος Αμερικανός </a:t>
            </a:r>
            <a:r>
              <a:rPr lang="el-GR" b="1" dirty="0" err="1" smtClean="0"/>
              <a:t>Ράλντολφ</a:t>
            </a:r>
            <a:r>
              <a:rPr lang="el-GR" b="1" dirty="0" smtClean="0"/>
              <a:t> </a:t>
            </a:r>
            <a:r>
              <a:rPr lang="el-GR" b="1" dirty="0" err="1" smtClean="0"/>
              <a:t>Ίνγκραμ</a:t>
            </a:r>
            <a:r>
              <a:rPr lang="el-GR" b="1" dirty="0" smtClean="0"/>
              <a:t> φιλοδοξεί να γίνει ο νέος </a:t>
            </a:r>
            <a:r>
              <a:rPr lang="el-GR" b="1" dirty="0" err="1" smtClean="0"/>
              <a:t>Μπολτ</a:t>
            </a:r>
            <a:r>
              <a:rPr lang="el-GR" b="1" dirty="0" smtClean="0"/>
              <a:t>!</a:t>
            </a:r>
          </a:p>
          <a:p>
            <a:pPr>
              <a:buNone/>
            </a:pPr>
            <a:r>
              <a:rPr lang="el-GR" b="1" dirty="0" smtClean="0">
                <a:hlinkClick r:id="rId2"/>
              </a:rPr>
              <a:t>	</a:t>
            </a:r>
            <a:r>
              <a:rPr lang="en-US" b="1" dirty="0" smtClean="0">
                <a:hlinkClick r:id="rId2"/>
              </a:rPr>
              <a:t>https://www.youtube.com/watch?v=rBylo8T2enA</a:t>
            </a:r>
            <a:endParaRPr lang="el-GR" b="1" dirty="0" smtClean="0"/>
          </a:p>
          <a:p>
            <a:endParaRPr lang="el-GR" sz="4000" b="1" dirty="0" smtClean="0"/>
          </a:p>
          <a:p>
            <a:pPr lvl="0"/>
            <a:endParaRPr lang="el-GR" sz="4000" dirty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pic>
        <p:nvPicPr>
          <p:cNvPr id="40962" name="Picture 2" descr="Ο Ράλντολφ Ίνγκραμ φιλοδοξεί να γίνει ο νέος Μπολτ!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071810"/>
            <a:ext cx="5884777" cy="33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ED2394-3BE5-46F6-A46E-64D34B3BF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33" y="76201"/>
            <a:ext cx="1760935" cy="2083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93C167-90FB-4FD4-B72F-93C2747DA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62764" cy="1019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26122C-10AD-4380-9393-4B779A4D388B}"/>
              </a:ext>
            </a:extLst>
          </p:cNvPr>
          <p:cNvSpPr txBox="1"/>
          <p:nvPr/>
        </p:nvSpPr>
        <p:spPr>
          <a:xfrm>
            <a:off x="532311" y="1928621"/>
            <a:ext cx="6250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Βιβλιογραφία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: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GillSans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47C91A-CC71-46E9-B26A-9B9B76C753C2}"/>
              </a:ext>
            </a:extLst>
          </p:cNvPr>
          <p:cNvSpPr/>
          <p:nvPr/>
        </p:nvSpPr>
        <p:spPr>
          <a:xfrm>
            <a:off x="532311" y="2456796"/>
            <a:ext cx="80793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Maranise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A. M. J. (2013). Superstition &amp; Religious Ritual: An Examination of Their Effects and Utilization in Sport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. The Sport Psychologist,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27(1), 83–91. doi:10.1123/tsp.27.1.83 </a:t>
            </a:r>
            <a:endParaRPr lang="cs-CZ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N. Jona1 &amp; F. T. Okou.(2013). Sport and Religion. </a:t>
            </a:r>
            <a:r>
              <a:rPr lang="pl-PL" sz="1400" i="1" dirty="0" smtClean="0">
                <a:solidFill>
                  <a:schemeClr val="accent1">
                    <a:lumMod val="50000"/>
                  </a:schemeClr>
                </a:solidFill>
              </a:rPr>
              <a:t>Asian Journal of management sciences and education.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400" dirty="0" smtClean="0">
                <a:solidFill>
                  <a:schemeClr val="accent1">
                    <a:lumMod val="50000"/>
                  </a:schemeClr>
                </a:solidFill>
              </a:rPr>
              <a:t>2(1), 36-48</a:t>
            </a:r>
          </a:p>
          <a:p>
            <a:r>
              <a:rPr lang="cs-CZ" sz="1400" dirty="0" smtClean="0">
                <a:solidFill>
                  <a:schemeClr val="accent1">
                    <a:lumMod val="50000"/>
                  </a:schemeClr>
                </a:solidFill>
              </a:rPr>
              <a:t>Jirásek, I. (2018). Christian instrumentality of sport as a possible source of goodness for atheists. </a:t>
            </a:r>
            <a:r>
              <a:rPr lang="cs-CZ" sz="1400" i="1" dirty="0" smtClean="0">
                <a:solidFill>
                  <a:schemeClr val="accent1">
                    <a:lumMod val="50000"/>
                  </a:schemeClr>
                </a:solidFill>
              </a:rPr>
              <a:t>Sport, Ethics and Philosophy, </a:t>
            </a:r>
            <a:r>
              <a:rPr lang="cs-CZ" sz="1400" dirty="0" smtClean="0">
                <a:solidFill>
                  <a:schemeClr val="accent1">
                    <a:lumMod val="50000"/>
                  </a:schemeClr>
                </a:solidFill>
              </a:rPr>
              <a:t>12(1), 30-49. doi: 10.1080/17511321.2017.1307266</a:t>
            </a:r>
          </a:p>
          <a:p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Beilock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S. L., &amp; McConnell, A. R. (2004). Stereotype Threat and Sport: Can Athletic Performance Be Threatened?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Journal of Sport and Exercise Psychology,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26(4), 597–609. doi:10.1123/jsep.26.4.597</a:t>
            </a:r>
            <a:endParaRPr lang="cs-CZ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Essays, UK. (November 2018). Effect Of Commercialization On Sporting Events Media Essay. Retrieved from https://www.ukessays.com/essays/media/effect-of-commercialization-on-sporting-events-media-essay.php?vref=1</a:t>
            </a:r>
            <a:endParaRPr lang="cs-CZ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To What Extent Is the Commercialization of Sport a Positive Trend?</a:t>
            </a:r>
            <a:r>
              <a:rPr lang="cs-CZ" sz="1400" dirty="0" smtClean="0">
                <a:solidFill>
                  <a:schemeClr val="accent1">
                    <a:lumMod val="50000"/>
                  </a:schemeClr>
                </a:solidFill>
              </a:rPr>
              <a:t>. (2017, May28). Retrieved October 2, 2019, from https://https://phdessay.com/extent-commercialization-sport-positive-trend/.</a:t>
            </a:r>
          </a:p>
          <a:p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Camporesi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S., &amp;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Maugeri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P. (2010). Caster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Semenya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: sport, categories and the creative role of ethics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. Journal of Medical Ethics,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36(6), 378–379. doi:10.1136/jme.2010.035634</a:t>
            </a:r>
            <a:endParaRPr lang="cs-CZ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1">
                    <a:lumMod val="50000"/>
                  </a:schemeClr>
                </a:solidFill>
              </a:rPr>
              <a:t>Krech, M. (2016).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To Be a Woman in the World of Sport Global Regulation of the Gender Binary in Elite Athletics</a:t>
            </a:r>
            <a:r>
              <a:rPr lang="cs-CZ" sz="1400" dirty="0" smtClean="0">
                <a:solidFill>
                  <a:schemeClr val="accent1">
                    <a:lumMod val="50000"/>
                  </a:schemeClr>
                </a:solidFill>
              </a:rPr>
              <a:t>.  </a:t>
            </a:r>
            <a:r>
              <a:rPr lang="cs-CZ" sz="1400" i="1" dirty="0" smtClean="0">
                <a:solidFill>
                  <a:schemeClr val="accent1">
                    <a:lumMod val="50000"/>
                  </a:schemeClr>
                </a:solidFill>
              </a:rPr>
              <a:t>Emerging Scholars Paper 25. </a:t>
            </a:r>
            <a:r>
              <a:rPr lang="cs-CZ" sz="1400" dirty="0" smtClean="0">
                <a:solidFill>
                  <a:schemeClr val="accent1">
                    <a:lumMod val="50000"/>
                  </a:schemeClr>
                </a:solidFill>
              </a:rPr>
              <a:t>N. Y. University School of Law.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cs-CZ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Edwards, L., Davis, P., &amp; Forbes, A. (2015). Challenging sex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segregation:A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philosophical evaluation of the football association’s rules on mixed football. Sport, Ethics and Philosophy, 9(4), 389–400. doi:10.1080/17511321.2015.1127995</a:t>
            </a:r>
            <a:endParaRPr lang="cs-CZ" sz="1400" b="1" dirty="0">
              <a:solidFill>
                <a:schemeClr val="accent1">
                  <a:lumMod val="50000"/>
                </a:schemeClr>
              </a:solidFill>
              <a:latin typeface="Gill Sans 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823F89-20F7-4C68-815C-724AF15F6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61611"/>
            <a:ext cx="1803197" cy="5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Μαθησιακοί στόχοι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9654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l-GR" sz="4000" dirty="0" smtClean="0"/>
              <a:t>Κατανόηση της έννοιας των ίσων ευκαιριών </a:t>
            </a:r>
          </a:p>
          <a:p>
            <a:pPr lvl="0"/>
            <a:endParaRPr lang="el-GR" sz="4000" dirty="0" smtClean="0"/>
          </a:p>
          <a:p>
            <a:pPr lvl="0"/>
            <a:r>
              <a:rPr lang="el-GR" sz="4000" dirty="0" smtClean="0"/>
              <a:t>Ισότητα και φύλο</a:t>
            </a:r>
            <a:endParaRPr lang="en-US" sz="4000" dirty="0" smtClean="0"/>
          </a:p>
          <a:p>
            <a:pPr lvl="0">
              <a:buNone/>
            </a:pPr>
            <a:r>
              <a:rPr lang="el-GR" sz="4000" dirty="0" smtClean="0"/>
              <a:t> </a:t>
            </a:r>
            <a:endParaRPr lang="en-US" sz="4000" dirty="0" smtClean="0"/>
          </a:p>
          <a:p>
            <a:r>
              <a:rPr lang="el-GR" sz="4000" dirty="0" smtClean="0"/>
              <a:t>Ισότητα και φυλή</a:t>
            </a:r>
          </a:p>
          <a:p>
            <a:pPr lvl="0"/>
            <a:endParaRPr lang="el-GR" sz="4000" dirty="0" smtClean="0"/>
          </a:p>
          <a:p>
            <a:pPr lvl="0"/>
            <a:r>
              <a:rPr lang="el-GR" sz="4000" dirty="0" smtClean="0"/>
              <a:t>Επιλογή αθλητών</a:t>
            </a:r>
          </a:p>
          <a:p>
            <a:pPr lvl="0"/>
            <a:endParaRPr lang="el-GR" sz="4000" dirty="0" smtClean="0"/>
          </a:p>
          <a:p>
            <a:pPr lvl="0"/>
            <a:r>
              <a:rPr lang="el-GR" sz="4000" dirty="0" smtClean="0"/>
              <a:t>Πρόωρη εξειδίκευση </a:t>
            </a:r>
          </a:p>
          <a:p>
            <a:pPr lvl="0"/>
            <a:endParaRPr lang="el-GR" sz="4000" dirty="0" smtClean="0"/>
          </a:p>
          <a:p>
            <a:pPr lvl="0"/>
            <a:r>
              <a:rPr lang="el-GR" sz="4000" dirty="0" smtClean="0"/>
              <a:t>Ηθικά ζητήματα </a:t>
            </a:r>
          </a:p>
          <a:p>
            <a:pPr lvl="0"/>
            <a:endParaRPr lang="el-GR" sz="40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Ισότητα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στον αθλητισμό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89654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l-GR" sz="4400" dirty="0" smtClean="0"/>
              <a:t>Πώς αντιλαμβάνεστε τη φράση </a:t>
            </a:r>
          </a:p>
          <a:p>
            <a:pPr lvl="0" algn="ctr">
              <a:buNone/>
            </a:pPr>
            <a:r>
              <a:rPr lang="el-GR" sz="4400" dirty="0" smtClean="0"/>
              <a:t>«Ισότητα στον αθλητισμό»</a:t>
            </a:r>
          </a:p>
          <a:p>
            <a:pPr lvl="0" algn="ctr">
              <a:buNone/>
            </a:pPr>
            <a:r>
              <a:rPr lang="el-GR" sz="7200" dirty="0" smtClean="0"/>
              <a:t>?</a:t>
            </a:r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Ισότητα στον αθλητισμό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89654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l-GR" sz="4400" dirty="0" smtClean="0"/>
              <a:t>Ισότητα = ομοιότητα</a:t>
            </a:r>
          </a:p>
          <a:p>
            <a:pPr lvl="0" algn="ctr">
              <a:buNone/>
            </a:pPr>
            <a:r>
              <a:rPr lang="el-GR" sz="7200" dirty="0" smtClean="0"/>
              <a:t>?</a:t>
            </a:r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Ισότητα στον αθλητισμό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89654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l-GR" sz="4400" dirty="0" smtClean="0"/>
              <a:t>«Όλοι διαφορετικοί – Όλοι ίσοι»</a:t>
            </a:r>
          </a:p>
          <a:p>
            <a:pPr lvl="0" algn="ctr">
              <a:buNone/>
            </a:pPr>
            <a:r>
              <a:rPr lang="el-GR" sz="4400" dirty="0" smtClean="0"/>
              <a:t>Πρόγραμμα «Καλλιπάτειρα»</a:t>
            </a:r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pic>
        <p:nvPicPr>
          <p:cNvPr id="9218" name="Picture 2" descr="1Tetradio Drastiriotiton D E ST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12976"/>
            <a:ext cx="2466975" cy="3409951"/>
          </a:xfrm>
          <a:prstGeom prst="rect">
            <a:avLst/>
          </a:prstGeom>
          <a:noFill/>
        </p:spPr>
      </p:pic>
      <p:pic>
        <p:nvPicPr>
          <p:cNvPr id="9220" name="Picture 4" descr="PUPILS COVER 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140968"/>
            <a:ext cx="2562225" cy="3514726"/>
          </a:xfrm>
          <a:prstGeom prst="rect">
            <a:avLst/>
          </a:prstGeom>
          <a:noFill/>
        </p:spPr>
      </p:pic>
      <p:pic>
        <p:nvPicPr>
          <p:cNvPr id="9222" name="Picture 6" descr="PUPILS BOOK 6 9 COVER crop 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068960"/>
            <a:ext cx="2486025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Ισότητα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89654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l-GR" sz="4400" dirty="0" smtClean="0"/>
              <a:t>Η ίση μεταχείριση, η αντιμετώπιση κάποιου με τον ίδιο τρόπο, με τον οποίο αντιμετωπίζονται και οι άλλοι (ισχύει για τον έναν ότι ισχύει &amp; για τον άλλον) </a:t>
            </a:r>
          </a:p>
          <a:p>
            <a:pPr lvl="0" algn="ctr">
              <a:buNone/>
            </a:pPr>
            <a:r>
              <a:rPr lang="el-GR" sz="4400" dirty="0" smtClean="0"/>
              <a:t>(Μπαμπινιώτης, 2002)</a:t>
            </a:r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Ισότητα …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8965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l-GR" sz="4400" dirty="0" smtClean="0"/>
              <a:t>Στη συμμετοχή σε αθλήματα </a:t>
            </a:r>
          </a:p>
          <a:p>
            <a:pPr lvl="0">
              <a:buNone/>
            </a:pPr>
            <a:r>
              <a:rPr lang="el-GR" sz="4400" dirty="0" smtClean="0"/>
              <a:t>Στην πρόσβαση σε εγκαταστάσεις</a:t>
            </a:r>
          </a:p>
          <a:p>
            <a:pPr lvl="0">
              <a:buNone/>
            </a:pPr>
            <a:r>
              <a:rPr lang="el-GR" sz="4400" dirty="0" smtClean="0"/>
              <a:t>Σε προγράμματα άσκησης</a:t>
            </a:r>
          </a:p>
          <a:p>
            <a:pPr lvl="0">
              <a:buNone/>
            </a:pPr>
            <a:r>
              <a:rPr lang="el-GR" sz="4400" dirty="0" smtClean="0"/>
              <a:t>Στις επαγγελματικές προοπτικές</a:t>
            </a:r>
          </a:p>
          <a:p>
            <a:pPr lvl="0">
              <a:buNone/>
            </a:pPr>
            <a:r>
              <a:rPr lang="el-GR" sz="4400" dirty="0" smtClean="0"/>
              <a:t>Στις αμοιβές</a:t>
            </a:r>
          </a:p>
          <a:p>
            <a:pPr lvl="0">
              <a:buNone/>
            </a:pPr>
            <a:r>
              <a:rPr lang="el-GR" sz="4400" dirty="0" smtClean="0"/>
              <a:t>Σε θέσεις ευθύνης</a:t>
            </a:r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Ισότητα …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8965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l-GR" sz="4400" dirty="0" smtClean="0"/>
              <a:t>Σε σχέση… </a:t>
            </a:r>
          </a:p>
          <a:p>
            <a:pPr lvl="0">
              <a:buNone/>
            </a:pPr>
            <a:r>
              <a:rPr lang="el-GR" sz="4400" dirty="0" smtClean="0"/>
              <a:t>Με το φύλο</a:t>
            </a:r>
          </a:p>
          <a:p>
            <a:pPr lvl="0">
              <a:buNone/>
            </a:pPr>
            <a:r>
              <a:rPr lang="el-GR" sz="4400" dirty="0" smtClean="0"/>
              <a:t>Την φυλή</a:t>
            </a:r>
          </a:p>
          <a:p>
            <a:pPr lvl="0">
              <a:buNone/>
            </a:pPr>
            <a:r>
              <a:rPr lang="el-GR" sz="4400" dirty="0" smtClean="0"/>
              <a:t>Την ηλικία</a:t>
            </a:r>
          </a:p>
          <a:p>
            <a:pPr lvl="0">
              <a:buNone/>
            </a:pPr>
            <a:r>
              <a:rPr lang="el-GR" sz="4400" dirty="0" smtClean="0"/>
              <a:t>Την θρησκεία</a:t>
            </a:r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494</Words>
  <Application>Microsoft Office PowerPoint</Application>
  <PresentationFormat>Προβολή στην οθόνη (4:3)</PresentationFormat>
  <Paragraphs>119</Paragraphs>
  <Slides>27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0</vt:i4>
      </vt:variant>
      <vt:variant>
        <vt:lpstr>Τίτλοι διαφανειών</vt:lpstr>
      </vt:variant>
      <vt:variant>
        <vt:i4>27</vt:i4>
      </vt:variant>
    </vt:vector>
  </HeadingPairs>
  <TitlesOfParts>
    <vt:vector size="29" baseType="lpstr">
      <vt:lpstr>Θέμα του Office</vt:lpstr>
      <vt:lpstr>Προσαρμοσμένη σχεδίαση</vt:lpstr>
      <vt:lpstr>Παρουσίαση του PowerPoint</vt:lpstr>
      <vt:lpstr>Θέματα Ηθικής στον Αθλητισμό  </vt:lpstr>
      <vt:lpstr>  Μαθησιακοί στόχοι</vt:lpstr>
      <vt:lpstr>  Ισότητα στον αθλητισμό </vt:lpstr>
      <vt:lpstr>  Ισότητα στον αθλητισμό </vt:lpstr>
      <vt:lpstr>  Ισότητα στον αθλητισμό </vt:lpstr>
      <vt:lpstr>  Ισότητα </vt:lpstr>
      <vt:lpstr>Ισότητα …</vt:lpstr>
      <vt:lpstr>Ισότητα …</vt:lpstr>
      <vt:lpstr>Ισότητα</vt:lpstr>
      <vt:lpstr>  Ισότητα στον αθλητισμό </vt:lpstr>
      <vt:lpstr>Ισότητα και φύλο </vt:lpstr>
      <vt:lpstr>Ισότητα και φύλο </vt:lpstr>
      <vt:lpstr>Ισότητα και φύλο </vt:lpstr>
      <vt:lpstr>Ισότητα και φύλο </vt:lpstr>
      <vt:lpstr>Ισότητα και φύλο </vt:lpstr>
      <vt:lpstr>Ισότητα και φύλο </vt:lpstr>
      <vt:lpstr>Ισότητα και φύλο </vt:lpstr>
      <vt:lpstr>Ισότητα και φυλή</vt:lpstr>
      <vt:lpstr> Επιλογή αθλητών </vt:lpstr>
      <vt:lpstr> Επιλογή αθλητών </vt:lpstr>
      <vt:lpstr> Επιλογή αθλητών </vt:lpstr>
      <vt:lpstr> Πρόωρη εξειδίκευση </vt:lpstr>
      <vt:lpstr> Πρόωρη εξειδίκευση </vt:lpstr>
      <vt:lpstr> Πρόωρη εξειδίκευση </vt:lpstr>
      <vt:lpstr> Πρόωρη εξειδίκευση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User1</dc:creator>
  <cp:lastModifiedBy>User</cp:lastModifiedBy>
  <cp:revision>179</cp:revision>
  <dcterms:created xsi:type="dcterms:W3CDTF">2019-02-06T21:34:07Z</dcterms:created>
  <dcterms:modified xsi:type="dcterms:W3CDTF">2020-01-10T09:13:24Z</dcterms:modified>
</cp:coreProperties>
</file>